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Kanit"/>
      <p:regular r:id="rId18"/>
    </p:embeddedFont>
    <p:embeddedFont>
      <p:font typeface="Kanit"/>
      <p:regular r:id="rId19"/>
    </p:embeddedFont>
    <p:embeddedFont>
      <p:font typeface="Kanit"/>
      <p:regular r:id="rId20"/>
    </p:embeddedFont>
    <p:embeddedFont>
      <p:font typeface="Kanit"/>
      <p:regular r:id="rId21"/>
    </p:embeddedFont>
    <p:embeddedFont>
      <p:font typeface="Martel Sans Light"/>
      <p:regular r:id="rId22"/>
    </p:embeddedFont>
    <p:embeddedFont>
      <p:font typeface="Martel Sans Light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slideLayout" Target="../slideLayouts/slideLayout12.xml"/><Relationship Id="rId10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762732"/>
            <a:ext cx="565142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STRESS MANAGEMENT</a:t>
            </a:r>
            <a:endParaRPr lang="en-US"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96754"/>
            <a:ext cx="6046827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Organisational Strategies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837724" y="2502575"/>
            <a:ext cx="4090868" cy="227409"/>
          </a:xfrm>
          <a:prstGeom prst="roundRect">
            <a:avLst>
              <a:gd name="adj" fmla="val 15000"/>
            </a:avLst>
          </a:prstGeom>
          <a:solidFill>
            <a:srgbClr val="2F2B54"/>
          </a:solidFill>
          <a:ln/>
        </p:spPr>
      </p:sp>
      <p:sp>
        <p:nvSpPr>
          <p:cNvPr id="4" name="Text 2"/>
          <p:cNvSpPr/>
          <p:nvPr/>
        </p:nvSpPr>
        <p:spPr>
          <a:xfrm>
            <a:off x="837724" y="3071098"/>
            <a:ext cx="409015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Telecommuting (Work from Home)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837724" y="3541871"/>
            <a:ext cx="4090868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Allowing employees to work from home full-time or part-time.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37724" y="4406027"/>
            <a:ext cx="409086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Example: Dell Technologies (USA)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37724" y="4906328"/>
            <a:ext cx="4090868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Dell has a flexible telecommuting policy allowing employees to work remotely.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37724" y="6077426"/>
            <a:ext cx="4090868" cy="1455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Reported higher employee satisfaction and lower attrition, with 80% of staff working remotely at least once a week.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69706" y="2161461"/>
            <a:ext cx="4090868" cy="227409"/>
          </a:xfrm>
          <a:prstGeom prst="roundRect">
            <a:avLst>
              <a:gd name="adj" fmla="val 15000"/>
            </a:avLst>
          </a:prstGeom>
          <a:solidFill>
            <a:srgbClr val="2F2B54"/>
          </a:solidFill>
          <a:ln/>
        </p:spPr>
      </p:sp>
      <p:sp>
        <p:nvSpPr>
          <p:cNvPr id="10" name="Text 8"/>
          <p:cNvSpPr/>
          <p:nvPr/>
        </p:nvSpPr>
        <p:spPr>
          <a:xfrm>
            <a:off x="5269706" y="2729984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Limited Work Hours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5269706" y="3200757"/>
            <a:ext cx="4090868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Capping overtime and encouraging work-life balance.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269706" y="4064913"/>
            <a:ext cx="409086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Example: Volkswagen (Germany)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5269706" y="4565213"/>
            <a:ext cx="4090868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Volkswagen stopped after-hours email servers to reduce work intrusion into personal time.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269706" y="5736312"/>
            <a:ext cx="4090868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This policy helped employees disconnect and mentally recover after work.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701689" y="1820347"/>
            <a:ext cx="4090868" cy="227409"/>
          </a:xfrm>
          <a:prstGeom prst="roundRect">
            <a:avLst>
              <a:gd name="adj" fmla="val 15000"/>
            </a:avLst>
          </a:prstGeom>
          <a:solidFill>
            <a:srgbClr val="2F2B54"/>
          </a:solidFill>
          <a:ln/>
        </p:spPr>
      </p:sp>
      <p:sp>
        <p:nvSpPr>
          <p:cNvPr id="16" name="Text 14"/>
          <p:cNvSpPr/>
          <p:nvPr/>
        </p:nvSpPr>
        <p:spPr>
          <a:xfrm>
            <a:off x="9701689" y="2388870"/>
            <a:ext cx="391489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Employee Selection and Training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9701689" y="2859643"/>
            <a:ext cx="4090868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Hiring the right people and training them to handle stress better.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9701689" y="3723799"/>
            <a:ext cx="4090868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Example: Southwest Airlines (USA)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01689" y="4224099"/>
            <a:ext cx="4090868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Focuses heavily on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attitude during hiring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—"hire for attitude, train for skill."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701689" y="5395198"/>
            <a:ext cx="4090868" cy="1455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They train staff on customer interaction and stress handling, resulting in happier teams and loyal customers.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746" y="648057"/>
            <a:ext cx="8944451" cy="623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Benefits of Effective Stress Management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6718" y="1696045"/>
            <a:ext cx="1606272" cy="120241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728" y="2259330"/>
            <a:ext cx="298252" cy="3727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5040" y="1908096"/>
            <a:ext cx="2526387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Improved Performance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5085040" y="2347198"/>
            <a:ext cx="4200168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Enhanced productivity and quality of work</a:t>
            </a:r>
            <a:endParaRPr lang="en-US" sz="1650" dirty="0"/>
          </a:p>
        </p:txBody>
      </p:sp>
      <p:sp>
        <p:nvSpPr>
          <p:cNvPr id="7" name="Shape 3"/>
          <p:cNvSpPr/>
          <p:nvPr/>
        </p:nvSpPr>
        <p:spPr>
          <a:xfrm>
            <a:off x="4925973" y="2915364"/>
            <a:ext cx="8826698" cy="11430"/>
          </a:xfrm>
          <a:prstGeom prst="roundRect">
            <a:avLst>
              <a:gd name="adj" fmla="val 278352"/>
            </a:avLst>
          </a:prstGeom>
          <a:solidFill>
            <a:srgbClr val="48446D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522" y="2951440"/>
            <a:ext cx="3212663" cy="1202412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728" y="3366254"/>
            <a:ext cx="298252" cy="37278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88236" y="3163491"/>
            <a:ext cx="249531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Better Health</a:t>
            </a:r>
            <a:endParaRPr lang="en-US" sz="1950" dirty="0"/>
          </a:p>
        </p:txBody>
      </p:sp>
      <p:sp>
        <p:nvSpPr>
          <p:cNvPr id="11" name="Text 5"/>
          <p:cNvSpPr/>
          <p:nvPr/>
        </p:nvSpPr>
        <p:spPr>
          <a:xfrm>
            <a:off x="5888236" y="3602593"/>
            <a:ext cx="4223861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Reduced physical and mental health issues</a:t>
            </a:r>
            <a:endParaRPr lang="en-US" sz="1650" dirty="0"/>
          </a:p>
        </p:txBody>
      </p:sp>
      <p:sp>
        <p:nvSpPr>
          <p:cNvPr id="12" name="Shape 6"/>
          <p:cNvSpPr/>
          <p:nvPr/>
        </p:nvSpPr>
        <p:spPr>
          <a:xfrm>
            <a:off x="5729168" y="4170759"/>
            <a:ext cx="8023503" cy="11430"/>
          </a:xfrm>
          <a:prstGeom prst="roundRect">
            <a:avLst>
              <a:gd name="adj" fmla="val 278352"/>
            </a:avLst>
          </a:prstGeom>
          <a:solidFill>
            <a:srgbClr val="48446D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327" y="4206835"/>
            <a:ext cx="4819055" cy="1202412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0728" y="4621649"/>
            <a:ext cx="298252" cy="37278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91432" y="4418886"/>
            <a:ext cx="249531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Higher Satisfaction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6691432" y="4857988"/>
            <a:ext cx="3336012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Increased job and life satisfaction</a:t>
            </a:r>
            <a:endParaRPr lang="en-US" sz="1650" dirty="0"/>
          </a:p>
        </p:txBody>
      </p:sp>
      <p:sp>
        <p:nvSpPr>
          <p:cNvPr id="17" name="Shape 9"/>
          <p:cNvSpPr/>
          <p:nvPr/>
        </p:nvSpPr>
        <p:spPr>
          <a:xfrm>
            <a:off x="6532364" y="5426154"/>
            <a:ext cx="7220307" cy="11430"/>
          </a:xfrm>
          <a:prstGeom prst="roundRect">
            <a:avLst>
              <a:gd name="adj" fmla="val 278352"/>
            </a:avLst>
          </a:prstGeom>
          <a:solidFill>
            <a:srgbClr val="48446D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131" y="5462230"/>
            <a:ext cx="6425446" cy="1202412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0728" y="5877044"/>
            <a:ext cx="298252" cy="372785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94627" y="5674281"/>
            <a:ext cx="2495312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Work-Life Balance</a:t>
            </a:r>
            <a:endParaRPr lang="en-US" sz="1950" dirty="0"/>
          </a:p>
        </p:txBody>
      </p:sp>
      <p:sp>
        <p:nvSpPr>
          <p:cNvPr id="21" name="Text 11"/>
          <p:cNvSpPr/>
          <p:nvPr/>
        </p:nvSpPr>
        <p:spPr>
          <a:xfrm>
            <a:off x="7494627" y="6113383"/>
            <a:ext cx="595383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Healthier boundaries between professional and personal life</a:t>
            </a:r>
            <a:endParaRPr lang="en-US" sz="1650" dirty="0"/>
          </a:p>
        </p:txBody>
      </p:sp>
      <p:sp>
        <p:nvSpPr>
          <p:cNvPr id="22" name="Text 12"/>
          <p:cNvSpPr/>
          <p:nvPr/>
        </p:nvSpPr>
        <p:spPr>
          <a:xfrm>
            <a:off x="824746" y="6903244"/>
            <a:ext cx="12980908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When both individual and organizational strategies are implemented effectively, the result is a healthier, more productive workplace with lower turnover rates and higher employee engagement.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366" y="654010"/>
            <a:ext cx="5615583" cy="699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STRESS MANAGEMENT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2366" y="1710214"/>
            <a:ext cx="7479268" cy="190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Stress management refers to the techniques and strategies used to reduce, control, and cope with stress effectively. It involves adopting practices that enhance emotional, mental, and physical well-being, helping individuals maintain balance and productivity even in challenging situations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2366" y="3880366"/>
            <a:ext cx="3620810" cy="2109430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</p:sp>
      <p:sp>
        <p:nvSpPr>
          <p:cNvPr id="6" name="Text 3"/>
          <p:cNvSpPr/>
          <p:nvPr/>
        </p:nvSpPr>
        <p:spPr>
          <a:xfrm>
            <a:off x="1070134" y="4118134"/>
            <a:ext cx="279808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Reduce Stress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0134" y="4610457"/>
            <a:ext cx="3145274" cy="76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Techniques to lower stress levels in daily life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0943" y="3880366"/>
            <a:ext cx="3620810" cy="2109430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</p:sp>
      <p:sp>
        <p:nvSpPr>
          <p:cNvPr id="9" name="Text 6"/>
          <p:cNvSpPr/>
          <p:nvPr/>
        </p:nvSpPr>
        <p:spPr>
          <a:xfrm>
            <a:off x="4928711" y="4118134"/>
            <a:ext cx="279808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Control Reactions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28711" y="4610457"/>
            <a:ext cx="3145274" cy="1141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Methods to manage responses to stressful situations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32366" y="6227564"/>
            <a:ext cx="7479268" cy="1348383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sp>
        <p:nvSpPr>
          <p:cNvPr id="12" name="Text 9"/>
          <p:cNvSpPr/>
          <p:nvPr/>
        </p:nvSpPr>
        <p:spPr>
          <a:xfrm>
            <a:off x="1070134" y="6465332"/>
            <a:ext cx="279808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Cope Effectively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70134" y="6957655"/>
            <a:ext cx="7003733" cy="380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Strategies to maintain well-being during challenging times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134" y="541496"/>
            <a:ext cx="3938468" cy="492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TWO TYPES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689134" y="1368504"/>
            <a:ext cx="13252133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1.INDIVIDUAL STRATEGIES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689134" y="1824514"/>
            <a:ext cx="13252133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2.ORGANISATIONAL STRATEGIES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689134" y="2447806"/>
            <a:ext cx="1969175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Individual Strategies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89134" y="2861191"/>
            <a:ext cx="6421874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Personal techniques that help individuals manage their own stress levels through healthy habits and mindfulness practices</a:t>
            </a:r>
            <a:endParaRPr lang="en-US" sz="13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134" y="3584972"/>
            <a:ext cx="6421874" cy="439388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27012" y="2447806"/>
            <a:ext cx="2224207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Organisational Strategies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527012" y="2861191"/>
            <a:ext cx="6421874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Structured approaches implemented by companies to create a less stressful work environment and support employee wellbeing</a:t>
            </a:r>
            <a:endParaRPr lang="en-US" sz="13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012" y="3584972"/>
            <a:ext cx="6421874" cy="43938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4628" y="655796"/>
            <a:ext cx="3647599" cy="456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SIGNS OF STRESS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628" y="1421844"/>
            <a:ext cx="11990546" cy="61541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434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211592"/>
            <a:ext cx="5148263" cy="598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INDIVIDUAL STRATEGIES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837724" y="4115157"/>
            <a:ext cx="12954952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These strategies help employees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manage stress on their own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by adopting healthy habits and techniques. Some effective coping strategies include: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837724" y="4995029"/>
            <a:ext cx="457795" cy="457795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972" y="5080218"/>
            <a:ext cx="287179" cy="28717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98878" y="5064919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Muscle Relaxation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498878" y="5486162"/>
            <a:ext cx="5689163" cy="651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Tension builds up in the body due to stress, and muscle relaxation techniques help release it.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498878" y="6259235"/>
            <a:ext cx="5689163" cy="1302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Example: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 person feeling physically stiff due to prolonged work hours can try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progressive muscle relaxation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, where they tense and then relax each muscle group from head to toe.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7442359" y="4995029"/>
            <a:ext cx="457795" cy="457795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608" y="5044380"/>
            <a:ext cx="287179" cy="35897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103513" y="5064919"/>
            <a:ext cx="239375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Biofeedback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8103513" y="5486162"/>
            <a:ext cx="5689163" cy="976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technique that uses electronic monitoring to help individuals control bodily functions like heart rate and muscle tension.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8103513" y="6584752"/>
            <a:ext cx="5689163" cy="976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Example: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 stressed individual might use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wearable biofeedback devices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to track stress indicators and practice relaxation techniques accordingly.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448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922270"/>
            <a:ext cx="3936682" cy="45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INDIVIDUAL STRATEGIES</a:t>
            </a:r>
            <a:endParaRPr lang="en-US" sz="2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640336"/>
            <a:ext cx="388977" cy="3889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82197" y="3705463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Meditation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1382197" y="4027527"/>
            <a:ext cx="12410480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mindfulness practice that enhances focus and emotional stability.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1382197" y="4369832"/>
            <a:ext cx="12410480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Example: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An employee overwhelmed with deadlines can set aside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10 minutes daily for guided meditation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to clear their mind.</a:t>
            </a:r>
            <a:endParaRPr lang="en-US" sz="1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957048"/>
            <a:ext cx="388977" cy="38897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82197" y="5022175"/>
            <a:ext cx="1928813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Cognitive Restructuring</a:t>
            </a:r>
            <a:endParaRPr lang="en-US" sz="1400" dirty="0"/>
          </a:p>
        </p:txBody>
      </p:sp>
      <p:sp>
        <p:nvSpPr>
          <p:cNvPr id="10" name="Text 5"/>
          <p:cNvSpPr/>
          <p:nvPr/>
        </p:nvSpPr>
        <p:spPr>
          <a:xfrm>
            <a:off x="1382197" y="5344239"/>
            <a:ext cx="12410480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Changing negative thought patterns to reduce stress.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1382197" y="5686544"/>
            <a:ext cx="12410480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Example: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Instead of thinking, </a:t>
            </a:r>
            <a:pPr algn="l" indent="0" marL="0">
              <a:lnSpc>
                <a:spcPts val="1950"/>
              </a:lnSpc>
              <a:buNone/>
            </a:pPr>
            <a:r>
              <a:rPr lang="en-US" sz="120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"I can't handle this workload,"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an employee can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reframe their thoughts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to </a:t>
            </a:r>
            <a:pPr algn="l" indent="0" marL="0">
              <a:lnSpc>
                <a:spcPts val="1950"/>
              </a:lnSpc>
              <a:buNone/>
            </a:pPr>
            <a:r>
              <a:rPr lang="en-US" sz="120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"I will prioritize my tasks and manage them step by step."</a:t>
            </a:r>
            <a:endParaRPr lang="en-US" sz="12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6273760"/>
            <a:ext cx="388977" cy="38897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382197" y="6338888"/>
            <a:ext cx="1830467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Time Management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1382197" y="6660952"/>
            <a:ext cx="12410480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Organizing tasks effectively to prevent stress caused by missed deadlines or overcommitment.</a:t>
            </a:r>
            <a:endParaRPr lang="en-US" sz="1200" dirty="0"/>
          </a:p>
        </p:txBody>
      </p:sp>
      <p:sp>
        <p:nvSpPr>
          <p:cNvPr id="15" name="Text 9"/>
          <p:cNvSpPr/>
          <p:nvPr/>
        </p:nvSpPr>
        <p:spPr>
          <a:xfrm>
            <a:off x="1382197" y="7003256"/>
            <a:ext cx="12410480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Example: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 student juggling multiple assignments can use the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Pomodoro Technique (25 minutes work, 5 minutes break)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to maintain focus without exhaustion.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22722"/>
            <a:ext cx="4542473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INDIVIDUAL STRATEGIES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526054" y="1619964"/>
            <a:ext cx="22860" cy="5786795"/>
          </a:xfrm>
          <a:prstGeom prst="roundRect">
            <a:avLst>
              <a:gd name="adj" fmla="val 117806"/>
            </a:avLst>
          </a:prstGeom>
          <a:solidFill>
            <a:srgbClr val="48446D"/>
          </a:solidFill>
          <a:ln/>
        </p:spPr>
      </p:sp>
      <p:sp>
        <p:nvSpPr>
          <p:cNvPr id="5" name="Shape 2"/>
          <p:cNvSpPr/>
          <p:nvPr/>
        </p:nvSpPr>
        <p:spPr>
          <a:xfrm>
            <a:off x="6705124" y="1810464"/>
            <a:ext cx="538520" cy="22860"/>
          </a:xfrm>
          <a:prstGeom prst="roundRect">
            <a:avLst>
              <a:gd name="adj" fmla="val 117806"/>
            </a:avLst>
          </a:prstGeom>
          <a:solidFill>
            <a:srgbClr val="48446D"/>
          </a:solidFill>
          <a:ln/>
        </p:spPr>
      </p:sp>
      <p:sp>
        <p:nvSpPr>
          <p:cNvPr id="6" name="Shape 3"/>
          <p:cNvSpPr/>
          <p:nvPr/>
        </p:nvSpPr>
        <p:spPr>
          <a:xfrm>
            <a:off x="6324124" y="1619964"/>
            <a:ext cx="403860" cy="40386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371" y="1663482"/>
            <a:ext cx="253365" cy="3168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23666" y="1681639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Physical Fitness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7423666" y="2053233"/>
            <a:ext cx="636901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Exercise helps regulate stress hormones and boosts overall well-being.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7423666" y="2448044"/>
            <a:ext cx="6369010" cy="86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Example: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 professional experiencing mental fatigue might incorporate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morning jogs or gym workouts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into their routine to enhance energy levels.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6705124" y="3859054"/>
            <a:ext cx="538520" cy="22860"/>
          </a:xfrm>
          <a:prstGeom prst="roundRect">
            <a:avLst>
              <a:gd name="adj" fmla="val 117806"/>
            </a:avLst>
          </a:prstGeom>
          <a:solidFill>
            <a:srgbClr val="48446D"/>
          </a:solidFill>
          <a:ln/>
        </p:spPr>
      </p:sp>
      <p:sp>
        <p:nvSpPr>
          <p:cNvPr id="12" name="Shape 8"/>
          <p:cNvSpPr/>
          <p:nvPr/>
        </p:nvSpPr>
        <p:spPr>
          <a:xfrm>
            <a:off x="6324124" y="3668554"/>
            <a:ext cx="403860" cy="40386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371" y="3712071"/>
            <a:ext cx="253365" cy="31682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423666" y="3730228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Sound Sleep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7423666" y="4101822"/>
            <a:ext cx="6369010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Restful sleep is essential for emotional regulation and cognitive function.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7423666" y="4496633"/>
            <a:ext cx="6369010" cy="86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Example: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Someone struggling with sleep can establish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bedtime routine, such as avoiding screens before bed and practicing relaxation techniques</a:t>
            </a:r>
            <a:endParaRPr lang="en-US" sz="1400" dirty="0"/>
          </a:p>
        </p:txBody>
      </p:sp>
      <p:sp>
        <p:nvSpPr>
          <p:cNvPr id="17" name="Shape 12"/>
          <p:cNvSpPr/>
          <p:nvPr/>
        </p:nvSpPr>
        <p:spPr>
          <a:xfrm>
            <a:off x="6705124" y="5907643"/>
            <a:ext cx="538520" cy="22860"/>
          </a:xfrm>
          <a:prstGeom prst="roundRect">
            <a:avLst>
              <a:gd name="adj" fmla="val 117806"/>
            </a:avLst>
          </a:prstGeom>
          <a:solidFill>
            <a:srgbClr val="48446D"/>
          </a:solidFill>
          <a:ln/>
        </p:spPr>
      </p:sp>
      <p:sp>
        <p:nvSpPr>
          <p:cNvPr id="18" name="Shape 13"/>
          <p:cNvSpPr/>
          <p:nvPr/>
        </p:nvSpPr>
        <p:spPr>
          <a:xfrm>
            <a:off x="6324124" y="5717143"/>
            <a:ext cx="403860" cy="40386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371" y="5760660"/>
            <a:ext cx="253365" cy="31682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423666" y="5778817"/>
            <a:ext cx="2112169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Laughter/Yoga</a:t>
            </a:r>
            <a:endParaRPr lang="en-US" sz="1650" dirty="0"/>
          </a:p>
        </p:txBody>
      </p:sp>
      <p:sp>
        <p:nvSpPr>
          <p:cNvPr id="21" name="Text 15"/>
          <p:cNvSpPr/>
          <p:nvPr/>
        </p:nvSpPr>
        <p:spPr>
          <a:xfrm>
            <a:off x="7423666" y="6150412"/>
            <a:ext cx="6369010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Laughter and yoga enhance mood, reduce stress hormones, and promote relaxation.</a:t>
            </a:r>
            <a:endParaRPr lang="en-US" sz="1400" dirty="0"/>
          </a:p>
        </p:txBody>
      </p:sp>
      <p:sp>
        <p:nvSpPr>
          <p:cNvPr id="22" name="Text 16"/>
          <p:cNvSpPr/>
          <p:nvPr/>
        </p:nvSpPr>
        <p:spPr>
          <a:xfrm>
            <a:off x="7423666" y="6832402"/>
            <a:ext cx="6369010" cy="574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Example: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 workplace can introduce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laughter therapy sessions or yoga breaks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to boost employees' well-being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250" y="521851"/>
            <a:ext cx="3279100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Organisational Strategies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664250" y="1131332"/>
            <a:ext cx="13301901" cy="394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Organisational strategies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are structured efforts taken by a company or employer to reduce stress at the workplace. These strategies focus on changing the </a:t>
            </a:r>
            <a:pPr algn="l" indent="0" marL="0">
              <a:lnSpc>
                <a:spcPts val="1550"/>
              </a:lnSpc>
              <a:buNone/>
            </a:pPr>
            <a:r>
              <a:rPr lang="en-US" sz="95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work environment, culture, policies,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and </a:t>
            </a:r>
            <a:pPr algn="l" indent="0" marL="0">
              <a:lnSpc>
                <a:spcPts val="1550"/>
              </a:lnSpc>
              <a:buNone/>
            </a:pPr>
            <a:r>
              <a:rPr lang="en-US" sz="950" i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processes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to make them more supportive, flexible, and less stressful for employees. Here's a breakdown of the main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de-stressing strategies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you've listed</a:t>
            </a:r>
            <a:endParaRPr lang="en-US" sz="9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250" y="1664613"/>
            <a:ext cx="5628680" cy="32259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165759" y="5513308"/>
            <a:ext cx="1451372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Work Environment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664250" y="5768578"/>
            <a:ext cx="4952881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Physical workspace design and atmosphere</a:t>
            </a:r>
            <a:endParaRPr lang="en-US" sz="9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154" y="5029319"/>
            <a:ext cx="3026093" cy="3026093"/>
          </a:xfrm>
          <a:prstGeom prst="rect">
            <a:avLst/>
          </a:prstGeom>
        </p:spPr>
      </p:pic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904" y="5677972"/>
            <a:ext cx="184547" cy="23062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013269" y="5513308"/>
            <a:ext cx="1451372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Culture</a:t>
            </a:r>
            <a:endParaRPr lang="en-US" sz="1100" dirty="0"/>
          </a:p>
        </p:txBody>
      </p:sp>
      <p:sp>
        <p:nvSpPr>
          <p:cNvPr id="10" name="Text 5"/>
          <p:cNvSpPr/>
          <p:nvPr/>
        </p:nvSpPr>
        <p:spPr>
          <a:xfrm>
            <a:off x="9013269" y="5768578"/>
            <a:ext cx="4952881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Company values and interpersonal dynamics</a:t>
            </a:r>
            <a:endParaRPr lang="en-US" sz="9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154" y="5029319"/>
            <a:ext cx="3026093" cy="3026093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1830" y="5677972"/>
            <a:ext cx="184547" cy="23062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013269" y="7118866"/>
            <a:ext cx="1451372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Policies</a:t>
            </a:r>
            <a:endParaRPr lang="en-US" sz="1100" dirty="0"/>
          </a:p>
        </p:txBody>
      </p:sp>
      <p:sp>
        <p:nvSpPr>
          <p:cNvPr id="14" name="Text 7"/>
          <p:cNvSpPr/>
          <p:nvPr/>
        </p:nvSpPr>
        <p:spPr>
          <a:xfrm>
            <a:off x="9013269" y="7374136"/>
            <a:ext cx="4952881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Official rules and guidelines</a:t>
            </a:r>
            <a:endParaRPr lang="en-US" sz="950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2154" y="5029319"/>
            <a:ext cx="3026093" cy="3026093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1830" y="7175897"/>
            <a:ext cx="184547" cy="230624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4165759" y="7118866"/>
            <a:ext cx="1451372" cy="18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Processes</a:t>
            </a:r>
            <a:endParaRPr lang="en-US" sz="1100" dirty="0"/>
          </a:p>
        </p:txBody>
      </p:sp>
      <p:sp>
        <p:nvSpPr>
          <p:cNvPr id="18" name="Text 9"/>
          <p:cNvSpPr/>
          <p:nvPr/>
        </p:nvSpPr>
        <p:spPr>
          <a:xfrm>
            <a:off x="664250" y="7374136"/>
            <a:ext cx="4952881" cy="197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Work procedures and operational methods</a:t>
            </a:r>
            <a:endParaRPr lang="en-US" sz="950" dirty="0"/>
          </a:p>
        </p:txBody>
      </p:sp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2154" y="5029319"/>
            <a:ext cx="3026093" cy="3026093"/>
          </a:xfrm>
          <a:prstGeom prst="rect">
            <a:avLst/>
          </a:prstGeom>
        </p:spPr>
      </p:pic>
      <p:pic>
        <p:nvPicPr>
          <p:cNvPr id="2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3904" y="7175897"/>
            <a:ext cx="184547" cy="23062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80561"/>
            <a:ext cx="4455081" cy="492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Organisational Strategies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508284"/>
            <a:ext cx="837724" cy="2013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6788" y="1675805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Redesigning Jobs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1926788" y="2022753"/>
            <a:ext cx="1186588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Modifying job roles to reduce stress by making work more meaningful and manageable.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1926788" y="2391251"/>
            <a:ext cx="1186588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Example: Toyota (Japan)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1926788" y="2759750"/>
            <a:ext cx="1186588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Toyota applies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job rotation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and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Kaizen (continuous improvement)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to reduce monotony and improve skill variety.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1926788" y="3086338"/>
            <a:ext cx="1186588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Employees take turns doing different tasks, keeping their minds engaged and reducing burnout.</a:t>
            </a:r>
            <a:endParaRPr lang="en-US" sz="13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521869"/>
            <a:ext cx="837724" cy="201358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926788" y="3689390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Social Support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1926788" y="4036338"/>
            <a:ext cx="1186588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Encouraging a supportive work culture through peers and management.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1926788" y="4404836"/>
            <a:ext cx="1186588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Example: Google (USA)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1926788" y="4773335"/>
            <a:ext cx="1186588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Google has open communication culture, peer groups, and employee resource communities.</a:t>
            </a: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1926788" y="5099923"/>
            <a:ext cx="1186588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Managers are trained to support mental health and promote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psychological safety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, where employees feel safe sharing problems.</a:t>
            </a:r>
            <a:endParaRPr lang="en-US" sz="130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5535454"/>
            <a:ext cx="837724" cy="201358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926788" y="5702975"/>
            <a:ext cx="197131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Job Sharing</a:t>
            </a:r>
            <a:endParaRPr lang="en-US" sz="1550" dirty="0"/>
          </a:p>
        </p:txBody>
      </p:sp>
      <p:sp>
        <p:nvSpPr>
          <p:cNvPr id="17" name="Text 12"/>
          <p:cNvSpPr/>
          <p:nvPr/>
        </p:nvSpPr>
        <p:spPr>
          <a:xfrm>
            <a:off x="1926788" y="6049923"/>
            <a:ext cx="1186588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Two employees share responsibilities of one full-time position.</a:t>
            </a:r>
            <a:endParaRPr lang="en-US" sz="1300" dirty="0"/>
          </a:p>
        </p:txBody>
      </p:sp>
      <p:sp>
        <p:nvSpPr>
          <p:cNvPr id="18" name="Text 13"/>
          <p:cNvSpPr/>
          <p:nvPr/>
        </p:nvSpPr>
        <p:spPr>
          <a:xfrm>
            <a:off x="1926788" y="6418421"/>
            <a:ext cx="1186588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Example: NHS (UK - National Health Service)</a:t>
            </a:r>
            <a:endParaRPr lang="en-US" sz="1300" dirty="0"/>
          </a:p>
        </p:txBody>
      </p:sp>
      <p:sp>
        <p:nvSpPr>
          <p:cNvPr id="19" name="Text 14"/>
          <p:cNvSpPr/>
          <p:nvPr/>
        </p:nvSpPr>
        <p:spPr>
          <a:xfrm>
            <a:off x="1926788" y="6786920"/>
            <a:ext cx="1186588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To accommodate nurses with family commitments, NHS introduced job sharing in critical care departments.</a:t>
            </a:r>
            <a:endParaRPr lang="en-US" sz="1300" dirty="0"/>
          </a:p>
        </p:txBody>
      </p:sp>
      <p:sp>
        <p:nvSpPr>
          <p:cNvPr id="20" name="Text 15"/>
          <p:cNvSpPr/>
          <p:nvPr/>
        </p:nvSpPr>
        <p:spPr>
          <a:xfrm>
            <a:off x="1926788" y="7113508"/>
            <a:ext cx="11865888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It helps retain skilled staff and reduce burnout, especially in high-stress environments.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2025-05-04T13:00:25Z</dcterms:created>
  <dcterms:modified xsi:type="dcterms:W3CDTF">2025-05-04T13:00:25Z</dcterms:modified>
</cp:coreProperties>
</file>